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Жетысуская область</c:v>
                </c:pt>
                <c:pt idx="1">
                  <c:v>Абайская область</c:v>
                </c:pt>
                <c:pt idx="2">
                  <c:v>Туркестанская область</c:v>
                </c:pt>
                <c:pt idx="3">
                  <c:v>г.Шымкент</c:v>
                </c:pt>
                <c:pt idx="4">
                  <c:v>Кызылординская область</c:v>
                </c:pt>
                <c:pt idx="5">
                  <c:v>Атырауская область</c:v>
                </c:pt>
                <c:pt idx="6">
                  <c:v>ЗКО</c:v>
                </c:pt>
                <c:pt idx="7">
                  <c:v>Жамбылская область</c:v>
                </c:pt>
                <c:pt idx="8">
                  <c:v>Мангистауская область</c:v>
                </c:pt>
                <c:pt idx="9">
                  <c:v>Карагандинская область</c:v>
                </c:pt>
                <c:pt idx="10">
                  <c:v>Акмолинская область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Костанайская область</c:v>
                </c:pt>
                <c:pt idx="16">
                  <c:v>г.Астана</c:v>
                </c:pt>
                <c:pt idx="17">
                  <c:v>ВКО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1</c:v>
                </c:pt>
                <c:pt idx="1">
                  <c:v>16</c:v>
                </c:pt>
                <c:pt idx="2">
                  <c:v>22</c:v>
                </c:pt>
                <c:pt idx="3">
                  <c:v>31</c:v>
                </c:pt>
                <c:pt idx="4">
                  <c:v>33</c:v>
                </c:pt>
                <c:pt idx="5">
                  <c:v>36</c:v>
                </c:pt>
                <c:pt idx="6">
                  <c:v>39</c:v>
                </c:pt>
                <c:pt idx="7">
                  <c:v>43</c:v>
                </c:pt>
                <c:pt idx="8">
                  <c:v>43</c:v>
                </c:pt>
                <c:pt idx="9">
                  <c:v>48</c:v>
                </c:pt>
                <c:pt idx="10">
                  <c:v>49</c:v>
                </c:pt>
                <c:pt idx="11">
                  <c:v>59</c:v>
                </c:pt>
                <c:pt idx="12">
                  <c:v>60</c:v>
                </c:pt>
                <c:pt idx="13">
                  <c:v>63</c:v>
                </c:pt>
                <c:pt idx="14">
                  <c:v>71</c:v>
                </c:pt>
                <c:pt idx="15">
                  <c:v>73</c:v>
                </c:pt>
                <c:pt idx="16">
                  <c:v>117</c:v>
                </c:pt>
                <c:pt idx="17">
                  <c:v>118</c:v>
                </c:pt>
                <c:pt idx="18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5-41E1-AB05-847562645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28239"/>
        <c:axId val="1"/>
      </c:barChart>
      <c:catAx>
        <c:axId val="33762823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6282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2020г.'!$A$33:$A$41</c:f>
              <c:strCache>
                <c:ptCount val="9"/>
                <c:pt idx="0">
                  <c:v>Атырауская область</c:v>
                </c:pt>
                <c:pt idx="1">
                  <c:v>Костанайская область</c:v>
                </c:pt>
                <c:pt idx="2">
                  <c:v>Мангистауская область</c:v>
                </c:pt>
                <c:pt idx="3">
                  <c:v>Жетысуская область</c:v>
                </c:pt>
                <c:pt idx="4">
                  <c:v>Акмолинская область</c:v>
                </c:pt>
                <c:pt idx="5">
                  <c:v>ЗКО</c:v>
                </c:pt>
                <c:pt idx="6">
                  <c:v>ВКО</c:v>
                </c:pt>
                <c:pt idx="7">
                  <c:v>г.Алматы</c:v>
                </c:pt>
                <c:pt idx="8">
                  <c:v>г.Астана</c:v>
                </c:pt>
              </c:strCache>
            </c:strRef>
          </c:cat>
          <c:val>
            <c:numRef>
              <c:f>'Одобренные РФ 2020г.'!$B$33:$B$41</c:f>
              <c:numCache>
                <c:formatCode>_-* #\ ##0_р_._-;\-* #\ ##0_р_._-;_-* "-"??_р_._-;_-@_-</c:formatCode>
                <c:ptCount val="9"/>
                <c:pt idx="0">
                  <c:v>14.5</c:v>
                </c:pt>
                <c:pt idx="1">
                  <c:v>20</c:v>
                </c:pt>
                <c:pt idx="2">
                  <c:v>28.125</c:v>
                </c:pt>
                <c:pt idx="3">
                  <c:v>82.161799999999999</c:v>
                </c:pt>
                <c:pt idx="4">
                  <c:v>86</c:v>
                </c:pt>
                <c:pt idx="5">
                  <c:v>169.5</c:v>
                </c:pt>
                <c:pt idx="6">
                  <c:v>187</c:v>
                </c:pt>
                <c:pt idx="7">
                  <c:v>221.012067</c:v>
                </c:pt>
                <c:pt idx="8">
                  <c:v>332.5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C-465C-A71C-86AED5A4E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650511"/>
        <c:axId val="1"/>
      </c:barChart>
      <c:catAx>
        <c:axId val="33765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376505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одобр.бву!$C$3:$C$6</c:f>
              <c:strCache>
                <c:ptCount val="4"/>
                <c:pt idx="0">
                  <c:v>АО "Нурбанк"</c:v>
                </c:pt>
                <c:pt idx="1">
                  <c:v>First Heartland Jysan Bank</c:v>
                </c:pt>
                <c:pt idx="2">
                  <c:v>АО «Bereke Bank» (ранее ДБ АО «Сбербанк»)</c:v>
                </c:pt>
                <c:pt idx="3">
                  <c:v>АО "Банк ЦентрКредит"</c:v>
                </c:pt>
              </c:strCache>
            </c:strRef>
          </c:cat>
          <c:val>
            <c:numRef>
              <c:f>одобр.бву!$D$3:$D$6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3-4DD0-84E6-31021DDFC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637055"/>
        <c:axId val="1"/>
      </c:barChart>
      <c:catAx>
        <c:axId val="337637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6370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521528784861418"/>
          <c:y val="0.16477080687494708"/>
          <c:w val="0.66234749796551184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одобр.бву!$C$29:$C$32</c:f>
              <c:strCache>
                <c:ptCount val="4"/>
                <c:pt idx="0">
                  <c:v>First Heartland Jysan Bank</c:v>
                </c:pt>
                <c:pt idx="1">
                  <c:v>АО "Нурбанк"</c:v>
                </c:pt>
                <c:pt idx="2">
                  <c:v>АО «Bereke Bank» (ранее ДБ АО «Сбербанк»)</c:v>
                </c:pt>
                <c:pt idx="3">
                  <c:v>АО "Банк ЦентрКредит"</c:v>
                </c:pt>
              </c:strCache>
            </c:strRef>
          </c:cat>
          <c:val>
            <c:numRef>
              <c:f>одобр.бву!$D$29:$D$32</c:f>
              <c:numCache>
                <c:formatCode>_-* #\ ##0_р_._-;\-* #\ ##0_р_._-;_-* "-"??_р_._-;_-@_-</c:formatCode>
                <c:ptCount val="4"/>
                <c:pt idx="0">
                  <c:v>82.161799999999999</c:v>
                </c:pt>
                <c:pt idx="1">
                  <c:v>150</c:v>
                </c:pt>
                <c:pt idx="2">
                  <c:v>270</c:v>
                </c:pt>
                <c:pt idx="3">
                  <c:v>638.637067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A-4FDA-ACB7-E9B6E9F8A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608751"/>
        <c:axId val="1"/>
      </c:barChart>
      <c:catAx>
        <c:axId val="337608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376087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689723911093393"/>
          <c:y val="0.15825167300495793"/>
          <c:w val="0.47924852431420756"/>
          <c:h val="0.701450106483764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21-4815-B8D4-CF142626E7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21-4815-B8D4-CF142626E7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21-4815-B8D4-CF142626E7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21-4815-B8D4-CF142626E7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821-4815-B8D4-CF142626E7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821-4815-B8D4-CF142626E7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821-4815-B8D4-CF142626E7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821-4815-B8D4-CF142626E7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821-4815-B8D4-CF142626E76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821-4815-B8D4-CF142626E76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821-4815-B8D4-CF142626E76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821-4815-B8D4-CF142626E76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821-4815-B8D4-CF142626E76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821-4815-B8D4-CF142626E76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5821-4815-B8D4-CF142626E76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5821-4815-B8D4-CF142626E76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5821-4815-B8D4-CF142626E7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3.1682549784961857E-2</c:v>
                </c:pt>
                <c:pt idx="1">
                  <c:v>4.1546349876274364E-3</c:v>
                </c:pt>
                <c:pt idx="2">
                  <c:v>7.4336656511040905E-2</c:v>
                </c:pt>
                <c:pt idx="3">
                  <c:v>4.8412060237184116E-3</c:v>
                </c:pt>
                <c:pt idx="4">
                  <c:v>2.3137192425043834E-3</c:v>
                </c:pt>
                <c:pt idx="5">
                  <c:v>0.12094020561046614</c:v>
                </c:pt>
                <c:pt idx="6">
                  <c:v>0.51985131263239992</c:v>
                </c:pt>
                <c:pt idx="7">
                  <c:v>2.6100765991819156E-2</c:v>
                </c:pt>
                <c:pt idx="8">
                  <c:v>7.0747946530190953E-2</c:v>
                </c:pt>
                <c:pt idx="9">
                  <c:v>3.2874094229285891E-3</c:v>
                </c:pt>
                <c:pt idx="10">
                  <c:v>6.2345009557432766E-2</c:v>
                </c:pt>
                <c:pt idx="11">
                  <c:v>2.0274004576052256E-2</c:v>
                </c:pt>
                <c:pt idx="12">
                  <c:v>8.0979149820298267E-3</c:v>
                </c:pt>
                <c:pt idx="13">
                  <c:v>1.0602999708330748E-2</c:v>
                </c:pt>
                <c:pt idx="14">
                  <c:v>5.210781881083767E-3</c:v>
                </c:pt>
                <c:pt idx="15">
                  <c:v>1.6150250108056648E-2</c:v>
                </c:pt>
                <c:pt idx="16">
                  <c:v>1.9062632449356343E-2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821-4815-B8D4-CF142626E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400">
                <a:latin typeface="Century Gothic" panose="020B0502020202020204" pitchFamily="34" charset="0"/>
              </a:rPr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18046291550834254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Жетысуская область</c:v>
                </c:pt>
                <c:pt idx="1">
                  <c:v>Кызылординская область</c:v>
                </c:pt>
                <c:pt idx="2">
                  <c:v>Абайская область</c:v>
                </c:pt>
                <c:pt idx="3">
                  <c:v>Атырауская область</c:v>
                </c:pt>
                <c:pt idx="4">
                  <c:v>Павлодарская область</c:v>
                </c:pt>
                <c:pt idx="5">
                  <c:v>г.Шымкент</c:v>
                </c:pt>
                <c:pt idx="6">
                  <c:v>Карагандинская область</c:v>
                </c:pt>
                <c:pt idx="7">
                  <c:v>Туркестанская область</c:v>
                </c:pt>
                <c:pt idx="8">
                  <c:v>Жамбылская область</c:v>
                </c:pt>
                <c:pt idx="9">
                  <c:v>Мангистауская область</c:v>
                </c:pt>
                <c:pt idx="10">
                  <c:v>ЗКО</c:v>
                </c:pt>
                <c:pt idx="11">
                  <c:v>Костанайская область</c:v>
                </c:pt>
                <c:pt idx="12">
                  <c:v>Алматинская область</c:v>
                </c:pt>
                <c:pt idx="13">
                  <c:v>Акмолинская область</c:v>
                </c:pt>
                <c:pt idx="14">
                  <c:v>СКО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##0_р_._-;\-* #\ ##0_р_._-;_-* "-"??_р_._-;_-@_-</c:formatCode>
                <c:ptCount val="19"/>
                <c:pt idx="0">
                  <c:v>8.2181599999999994E-2</c:v>
                </c:pt>
                <c:pt idx="1">
                  <c:v>0.51803713633000004</c:v>
                </c:pt>
                <c:pt idx="2">
                  <c:v>0.72908949999999995</c:v>
                </c:pt>
                <c:pt idx="3">
                  <c:v>0.75512053896000009</c:v>
                </c:pt>
                <c:pt idx="4">
                  <c:v>1.0553541336800001</c:v>
                </c:pt>
                <c:pt idx="5">
                  <c:v>1.10373973745</c:v>
                </c:pt>
                <c:pt idx="6">
                  <c:v>1.21460799349</c:v>
                </c:pt>
                <c:pt idx="7">
                  <c:v>1.2924586600000001</c:v>
                </c:pt>
                <c:pt idx="8">
                  <c:v>1.3350241839999999</c:v>
                </c:pt>
                <c:pt idx="9">
                  <c:v>1.3771217037200001</c:v>
                </c:pt>
                <c:pt idx="10">
                  <c:v>1.383013158</c:v>
                </c:pt>
                <c:pt idx="11">
                  <c:v>1.56084556</c:v>
                </c:pt>
                <c:pt idx="12">
                  <c:v>1.6359683323299998</c:v>
                </c:pt>
                <c:pt idx="13">
                  <c:v>1.9268835689999999</c:v>
                </c:pt>
                <c:pt idx="14">
                  <c:v>2.0780070049999999</c:v>
                </c:pt>
                <c:pt idx="15">
                  <c:v>2.0993967630000001</c:v>
                </c:pt>
                <c:pt idx="16">
                  <c:v>3.5891964029999999</c:v>
                </c:pt>
                <c:pt idx="17">
                  <c:v>3.98748683651</c:v>
                </c:pt>
                <c:pt idx="18">
                  <c:v>7.8478635924099995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4-4C39-A381-8736B507B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23599"/>
        <c:axId val="1"/>
      </c:barChart>
      <c:catAx>
        <c:axId val="33762359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3762359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899054818817698"/>
          <c:y val="0.10695463067116609"/>
          <c:w val="0.51172671426614291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42</c:v>
                </c:pt>
                <c:pt idx="13">
                  <c:v>61</c:v>
                </c:pt>
                <c:pt idx="14">
                  <c:v>73</c:v>
                </c:pt>
                <c:pt idx="15">
                  <c:v>83</c:v>
                </c:pt>
                <c:pt idx="16">
                  <c:v>99</c:v>
                </c:pt>
                <c:pt idx="17">
                  <c:v>104</c:v>
                </c:pt>
                <c:pt idx="18">
                  <c:v>137</c:v>
                </c:pt>
                <c:pt idx="19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0-44B0-B857-97517504317E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42</c:v>
                </c:pt>
                <c:pt idx="13">
                  <c:v>61</c:v>
                </c:pt>
                <c:pt idx="14">
                  <c:v>73</c:v>
                </c:pt>
                <c:pt idx="15">
                  <c:v>83</c:v>
                </c:pt>
                <c:pt idx="16">
                  <c:v>99</c:v>
                </c:pt>
                <c:pt idx="17">
                  <c:v>104</c:v>
                </c:pt>
                <c:pt idx="18">
                  <c:v>137</c:v>
                </c:pt>
                <c:pt idx="19">
                  <c:v>173</c:v>
                </c:pt>
                <c:pt idx="20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0-44B0-B857-975175043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16175"/>
        <c:axId val="1"/>
      </c:barChart>
      <c:catAx>
        <c:axId val="33761617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6161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6613629511"/>
          <c:y val="8.7911136921333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7433026403031542"/>
          <c:y val="0.11584563046128507"/>
          <c:w val="0.45247758032952928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D6-48DB-BC9D-5526E94AD6D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"Евразийский банк"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8.72E-2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0.74864825999999995</c:v>
                </c:pt>
                <c:pt idx="12">
                  <c:v>1.5799832869999999</c:v>
                </c:pt>
                <c:pt idx="13">
                  <c:v>2.1189561883299999</c:v>
                </c:pt>
                <c:pt idx="14">
                  <c:v>2.4356699184099999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3.81992243955</c:v>
                </c:pt>
                <c:pt idx="18">
                  <c:v>3.9362986850000001</c:v>
                </c:pt>
                <c:pt idx="19" formatCode="#,##0">
                  <c:v>5.0481300539999996</c:v>
                </c:pt>
                <c:pt idx="20">
                  <c:v>7.8229736383999997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D6-48DB-BC9D-5526E94AD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33343"/>
        <c:axId val="1"/>
      </c:barChart>
      <c:catAx>
        <c:axId val="33763334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33763334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994807739963119"/>
          <c:y val="0.12775579480709656"/>
          <c:w val="0.58977119282154034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Лист4!$A$3:$A$20</c:f>
              <c:strCache>
                <c:ptCount val="18"/>
                <c:pt idx="0">
                  <c:v>Жетысуская область</c:v>
                </c:pt>
                <c:pt idx="1">
                  <c:v>Карагандинская область</c:v>
                </c:pt>
                <c:pt idx="2">
                  <c:v>Атырауская область</c:v>
                </c:pt>
                <c:pt idx="3">
                  <c:v>Жамбылская область</c:v>
                </c:pt>
                <c:pt idx="4">
                  <c:v>Алматинская область</c:v>
                </c:pt>
                <c:pt idx="5">
                  <c:v>ЗКО</c:v>
                </c:pt>
                <c:pt idx="6">
                  <c:v>Костанайская область</c:v>
                </c:pt>
                <c:pt idx="7">
                  <c:v>Кызылординская область</c:v>
                </c:pt>
                <c:pt idx="8">
                  <c:v>СКО</c:v>
                </c:pt>
                <c:pt idx="9">
                  <c:v>Павлодарская область</c:v>
                </c:pt>
                <c:pt idx="10">
                  <c:v>г.Астана</c:v>
                </c:pt>
                <c:pt idx="11">
                  <c:v>Акмолинская область</c:v>
                </c:pt>
                <c:pt idx="12">
                  <c:v>г.Шымкент</c:v>
                </c:pt>
                <c:pt idx="13">
                  <c:v>Мангистауская область</c:v>
                </c:pt>
                <c:pt idx="14">
                  <c:v>ВКО</c:v>
                </c:pt>
                <c:pt idx="15">
                  <c:v>Актюбинская область</c:v>
                </c:pt>
                <c:pt idx="16">
                  <c:v>Абайская область</c:v>
                </c:pt>
                <c:pt idx="17">
                  <c:v>г.Алматы</c:v>
                </c:pt>
              </c:strCache>
            </c:strRef>
          </c:cat>
          <c:val>
            <c:numRef>
              <c:f>Лист4!$B$3:$B$20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8</c:v>
                </c:pt>
                <c:pt idx="13">
                  <c:v>10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D-4899-90AA-5C1A46AC1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15247"/>
        <c:axId val="1"/>
      </c:barChart>
      <c:catAx>
        <c:axId val="33761524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6152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808346103795502"/>
          <c:y val="0.13705973803634258"/>
          <c:w val="0.49214218524642189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57-4B88-ABE9-8C1607DFE2C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Лист4!$A$25:$A$42</c:f>
              <c:strCache>
                <c:ptCount val="18"/>
                <c:pt idx="0">
                  <c:v>Атырауская область</c:v>
                </c:pt>
                <c:pt idx="1">
                  <c:v>Карагандинская область</c:v>
                </c:pt>
                <c:pt idx="2">
                  <c:v>Жетысуская область</c:v>
                </c:pt>
                <c:pt idx="3">
                  <c:v>Алматинская область</c:v>
                </c:pt>
                <c:pt idx="4">
                  <c:v>Кызылординская область</c:v>
                </c:pt>
                <c:pt idx="5">
                  <c:v>Костанайская область</c:v>
                </c:pt>
                <c:pt idx="6">
                  <c:v>СКО</c:v>
                </c:pt>
                <c:pt idx="7">
                  <c:v>г.Шымкент</c:v>
                </c:pt>
                <c:pt idx="8">
                  <c:v>ЗКО</c:v>
                </c:pt>
                <c:pt idx="9">
                  <c:v>Актюбинская область</c:v>
                </c:pt>
                <c:pt idx="10">
                  <c:v>Павлодарская область</c:v>
                </c:pt>
                <c:pt idx="11">
                  <c:v>ВКО</c:v>
                </c:pt>
                <c:pt idx="12">
                  <c:v>Мангистауская область</c:v>
                </c:pt>
                <c:pt idx="13">
                  <c:v>Жамбылская область</c:v>
                </c:pt>
                <c:pt idx="14">
                  <c:v>Акмолинская область</c:v>
                </c:pt>
                <c:pt idx="15">
                  <c:v>г.Астана</c:v>
                </c:pt>
                <c:pt idx="16">
                  <c:v>Абайская область</c:v>
                </c:pt>
                <c:pt idx="17">
                  <c:v>г.Алматы</c:v>
                </c:pt>
              </c:strCache>
            </c:strRef>
          </c:cat>
          <c:val>
            <c:numRef>
              <c:f>Лист4!$B$25:$B$42</c:f>
              <c:numCache>
                <c:formatCode>_-* #\ ##0_р_._-;\-* #\ ##0_р_._-;_-* "-"??_р_._-;_-@_-</c:formatCode>
                <c:ptCount val="18"/>
                <c:pt idx="0">
                  <c:v>32.520000000000003</c:v>
                </c:pt>
                <c:pt idx="1">
                  <c:v>38.506</c:v>
                </c:pt>
                <c:pt idx="2">
                  <c:v>82.181600000000003</c:v>
                </c:pt>
                <c:pt idx="3">
                  <c:v>106.738257</c:v>
                </c:pt>
                <c:pt idx="4">
                  <c:v>112.31201</c:v>
                </c:pt>
                <c:pt idx="5">
                  <c:v>156.35</c:v>
                </c:pt>
                <c:pt idx="6">
                  <c:v>166.29589999999999</c:v>
                </c:pt>
                <c:pt idx="7">
                  <c:v>179.19616600000001</c:v>
                </c:pt>
                <c:pt idx="8">
                  <c:v>227.6</c:v>
                </c:pt>
                <c:pt idx="9">
                  <c:v>257.37912699999998</c:v>
                </c:pt>
                <c:pt idx="10">
                  <c:v>337.26434799999998</c:v>
                </c:pt>
                <c:pt idx="11">
                  <c:v>349.26708000000002</c:v>
                </c:pt>
                <c:pt idx="12">
                  <c:v>393.20501539999998</c:v>
                </c:pt>
                <c:pt idx="13">
                  <c:v>476.19787600000001</c:v>
                </c:pt>
                <c:pt idx="14">
                  <c:v>526.14336900000001</c:v>
                </c:pt>
                <c:pt idx="15">
                  <c:v>574.754772</c:v>
                </c:pt>
                <c:pt idx="16" formatCode="#,##0">
                  <c:v>647.58950000000004</c:v>
                </c:pt>
                <c:pt idx="17">
                  <c:v>1044.792749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7-4B88-ABE9-8C1607DFE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31487"/>
        <c:axId val="1"/>
      </c:barChart>
      <c:catAx>
        <c:axId val="33763148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376314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433204377366561"/>
          <c:y val="0.12452389652293093"/>
          <c:w val="0.56832947391718969"/>
          <c:h val="0.838619883627211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Лист5.!$B$3:$B$10</c:f>
              <c:strCache>
                <c:ptCount val="8"/>
                <c:pt idx="0">
                  <c:v>АО "Евразийский банк"</c:v>
                </c:pt>
                <c:pt idx="1">
                  <c:v>МФО "РИЦ "Кызылорда"</c:v>
                </c:pt>
                <c:pt idx="2">
                  <c:v>АО "Bank RBK"</c:v>
                </c:pt>
                <c:pt idx="3">
                  <c:v>АО "Нурбанк"</c:v>
                </c:pt>
                <c:pt idx="4">
                  <c:v>АО «Bereke Bank» (ранее ДБ АО «Сбербанк»)</c:v>
                </c:pt>
                <c:pt idx="5">
                  <c:v>АО "ForteBank"</c:v>
                </c:pt>
                <c:pt idx="6">
                  <c:v>First Heartland Jysan Bank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Лист5.!$C$3:$C$10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26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D-41D2-832C-53D9FCF6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609679"/>
        <c:axId val="1"/>
      </c:barChart>
      <c:catAx>
        <c:axId val="337609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60967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Лист5.!$L$3:$L$10</c:f>
              <c:strCache>
                <c:ptCount val="8"/>
                <c:pt idx="0">
                  <c:v>АО "Евразийский банк"</c:v>
                </c:pt>
                <c:pt idx="1">
                  <c:v>МФО "РИЦ "Кызылорда"</c:v>
                </c:pt>
                <c:pt idx="2">
                  <c:v>АО «Bereke Bank» (ранее ДБ АО «Сбербанк»)</c:v>
                </c:pt>
                <c:pt idx="3">
                  <c:v>АО "Bank RBK"</c:v>
                </c:pt>
                <c:pt idx="4">
                  <c:v>АО "ForteBank"</c:v>
                </c:pt>
                <c:pt idx="5">
                  <c:v>АО "Нурбанк"</c:v>
                </c:pt>
                <c:pt idx="6">
                  <c:v>First Heartland Jysan Bank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Лист5.!$M$3:$M$10</c:f>
              <c:numCache>
                <c:formatCode>_-* #\ ##0_р_._-;\-* #\ ##0_р_._-;_-* "-"??_р_._-;_-@_-</c:formatCode>
                <c:ptCount val="8"/>
                <c:pt idx="0">
                  <c:v>8.5</c:v>
                </c:pt>
                <c:pt idx="1">
                  <c:v>10.2204</c:v>
                </c:pt>
                <c:pt idx="2">
                  <c:v>283.54552200000001</c:v>
                </c:pt>
                <c:pt idx="3">
                  <c:v>334</c:v>
                </c:pt>
                <c:pt idx="4">
                  <c:v>380.03459299999997</c:v>
                </c:pt>
                <c:pt idx="5">
                  <c:v>570.09010000000001</c:v>
                </c:pt>
                <c:pt idx="6">
                  <c:v>1148.647555</c:v>
                </c:pt>
                <c:pt idx="7">
                  <c:v>2973.2555993999999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8-4E06-9A4E-8F7E87488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614319"/>
        <c:axId val="1"/>
      </c:barChart>
      <c:catAx>
        <c:axId val="337614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33761431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2020г.'!$A$3:$A$11</c:f>
              <c:strCache>
                <c:ptCount val="9"/>
                <c:pt idx="0">
                  <c:v>Акмолинская область</c:v>
                </c:pt>
                <c:pt idx="1">
                  <c:v>Атырауская область</c:v>
                </c:pt>
                <c:pt idx="2">
                  <c:v>Костанайская область</c:v>
                </c:pt>
                <c:pt idx="3">
                  <c:v>Мангистауская область</c:v>
                </c:pt>
                <c:pt idx="4">
                  <c:v>Жетысуская область</c:v>
                </c:pt>
                <c:pt idx="5">
                  <c:v>ВКО</c:v>
                </c:pt>
                <c:pt idx="6">
                  <c:v>ЗКО</c:v>
                </c:pt>
                <c:pt idx="7">
                  <c:v>г.Астана</c:v>
                </c:pt>
                <c:pt idx="8">
                  <c:v>г.Алматы</c:v>
                </c:pt>
              </c:strCache>
            </c:strRef>
          </c:cat>
          <c:val>
            <c:numRef>
              <c:f>'Одобренные РФ 2020г.'!$B$3:$B$11</c:f>
              <c:numCache>
                <c:formatCode>#,##0</c:formatCode>
                <c:ptCount val="9"/>
                <c:pt idx="0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 formatCode="General">
                  <c:v>2</c:v>
                </c:pt>
                <c:pt idx="8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5-42CE-956C-0CFCCD174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42623"/>
        <c:axId val="1"/>
      </c:barChart>
      <c:catAx>
        <c:axId val="33764262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3764262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9350" y="110401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01.10.2023г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741869"/>
              </p:ext>
            </p:extLst>
          </p:nvPr>
        </p:nvGraphicFramePr>
        <p:xfrm>
          <a:off x="468923" y="19043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1 139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1 125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79,5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35,6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46292" y="3455354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01.10.2023г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61439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147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133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13,3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01.10.2023г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1 125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79,5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35,6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43B2AFC-1F54-E57B-F129-23DC0F7F5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203839"/>
              </p:ext>
            </p:extLst>
          </p:nvPr>
        </p:nvGraphicFramePr>
        <p:xfrm>
          <a:off x="867905" y="1504020"/>
          <a:ext cx="5264330" cy="407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7147507-77AB-8E32-21ED-65B92CD7C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11965"/>
              </p:ext>
            </p:extLst>
          </p:nvPr>
        </p:nvGraphicFramePr>
        <p:xfrm>
          <a:off x="6400801" y="1558264"/>
          <a:ext cx="5100538" cy="407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01.10.2023г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,АО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47B761C-9CCC-7F47-53A0-2B9D0E576F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164139"/>
              </p:ext>
            </p:extLst>
          </p:nvPr>
        </p:nvGraphicFramePr>
        <p:xfrm>
          <a:off x="640267" y="1361974"/>
          <a:ext cx="5250894" cy="430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2C99C53-8F7C-8A4E-8AD7-EDE6EAF3C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71065"/>
              </p:ext>
            </p:extLst>
          </p:nvPr>
        </p:nvGraphicFramePr>
        <p:xfrm>
          <a:off x="6096000" y="1451728"/>
          <a:ext cx="5440355" cy="428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01.10.2023г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599" y="5670499"/>
            <a:ext cx="11150379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г. Алматы, Абайская область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Абайская область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475F704-AA50-8836-FDFC-E3B3E439E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3177"/>
              </p:ext>
            </p:extLst>
          </p:nvPr>
        </p:nvGraphicFramePr>
        <p:xfrm>
          <a:off x="720886" y="1415479"/>
          <a:ext cx="5463902" cy="422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EEC99CE-E548-B989-FEB0-667FEF9CF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10891"/>
              </p:ext>
            </p:extLst>
          </p:nvPr>
        </p:nvGraphicFramePr>
        <p:xfrm>
          <a:off x="6096000" y="1517599"/>
          <a:ext cx="5589722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01.10.2023г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099469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06562A8-A0D3-C455-21D7-C63B2AD1A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600405"/>
              </p:ext>
            </p:extLst>
          </p:nvPr>
        </p:nvGraphicFramePr>
        <p:xfrm>
          <a:off x="694102" y="1460724"/>
          <a:ext cx="5110013" cy="386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DF758EE-582C-2156-F730-64E85EB58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050227"/>
              </p:ext>
            </p:extLst>
          </p:nvPr>
        </p:nvGraphicFramePr>
        <p:xfrm>
          <a:off x="5875080" y="1460724"/>
          <a:ext cx="5553075" cy="386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01.10.2023г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01.10.2022 г.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14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2 800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1 140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484FCE8-AFBD-30FC-7A70-80BE39A55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84197"/>
              </p:ext>
            </p:extLst>
          </p:nvPr>
        </p:nvGraphicFramePr>
        <p:xfrm>
          <a:off x="421273" y="1331375"/>
          <a:ext cx="5300758" cy="394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2020F2F-63A0-7D46-4A10-E2B31D2C1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28993"/>
              </p:ext>
            </p:extLst>
          </p:nvPr>
        </p:nvGraphicFramePr>
        <p:xfrm>
          <a:off x="5990095" y="1427910"/>
          <a:ext cx="5199681" cy="384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01.10.2023г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2771" y="5361176"/>
            <a:ext cx="11016754" cy="9919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Bereke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en-US" altLang="en-US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Bereke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r>
              <a:rPr lang="ru-RU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68F17B2-020E-5F5E-67C2-8F955F6ACC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894438"/>
              </p:ext>
            </p:extLst>
          </p:nvPr>
        </p:nvGraphicFramePr>
        <p:xfrm>
          <a:off x="545102" y="1682378"/>
          <a:ext cx="5266762" cy="361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8658432-ECB4-4268-7E8D-9E732E286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603340"/>
              </p:ext>
            </p:extLst>
          </p:nvPr>
        </p:nvGraphicFramePr>
        <p:xfrm>
          <a:off x="5966524" y="1682378"/>
          <a:ext cx="5370486" cy="361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01.10.2023г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625" y="5358979"/>
            <a:ext cx="11287125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1 125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79,5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35,5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93701"/>
              </p:ext>
            </p:extLst>
          </p:nvPr>
        </p:nvGraphicFramePr>
        <p:xfrm>
          <a:off x="428625" y="1040614"/>
          <a:ext cx="11287125" cy="424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507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Руслановна Кунанбаева</cp:lastModifiedBy>
  <cp:revision>133</cp:revision>
  <cp:lastPrinted>2023-07-13T10:53:47Z</cp:lastPrinted>
  <dcterms:created xsi:type="dcterms:W3CDTF">2023-03-01T03:39:42Z</dcterms:created>
  <dcterms:modified xsi:type="dcterms:W3CDTF">2023-10-05T03:41:56Z</dcterms:modified>
</cp:coreProperties>
</file>